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9" r:id="rId1"/>
  </p:sldMasterIdLst>
  <p:notesMasterIdLst>
    <p:notesMasterId r:id="rId9"/>
  </p:notesMasterIdLst>
  <p:handoutMasterIdLst>
    <p:handoutMasterId r:id="rId10"/>
  </p:handoutMasterIdLst>
  <p:sldIdLst>
    <p:sldId id="264" r:id="rId2"/>
    <p:sldId id="410" r:id="rId3"/>
    <p:sldId id="270" r:id="rId4"/>
    <p:sldId id="271" r:id="rId5"/>
    <p:sldId id="488" r:id="rId6"/>
    <p:sldId id="265" r:id="rId7"/>
    <p:sldId id="272" r:id="rId8"/>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071">
          <p15:clr>
            <a:srgbClr val="A4A3A4"/>
          </p15:clr>
        </p15:guide>
        <p15:guide id="2" orient="horz" pos="482">
          <p15:clr>
            <a:srgbClr val="A4A3A4"/>
          </p15:clr>
        </p15:guide>
        <p15:guide id="3" orient="horz" pos="237">
          <p15:clr>
            <a:srgbClr val="A4A3A4"/>
          </p15:clr>
        </p15:guide>
        <p15:guide id="4" pos="4876">
          <p15:clr>
            <a:srgbClr val="A4A3A4"/>
          </p15:clr>
        </p15:guide>
        <p15:guide id="5" pos="290">
          <p15:clr>
            <a:srgbClr val="A4A3A4"/>
          </p15:clr>
        </p15:guide>
      </p15:sldGuideLst>
    </p:ext>
    <p:ext uri="{2D200454-40CA-4A62-9FC3-DE9A4176ACB9}">
      <p15:notesGuideLst xmlns:p15="http://schemas.microsoft.com/office/powerpoint/2012/main">
        <p15:guide id="1" orient="horz" pos="2880">
          <p15:clr>
            <a:srgbClr val="A4A3A4"/>
          </p15:clr>
        </p15:guide>
        <p15:guide id="2" orient="horz" pos="521">
          <p15:clr>
            <a:srgbClr val="A4A3A4"/>
          </p15:clr>
        </p15:guide>
        <p15:guide id="3"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A7A8F1B-8F18-47EC-9D50-0E5A49220CF4}" v="1" dt="2022-05-10T06:41:40.536"/>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405" autoAdjust="0"/>
    <p:restoredTop sz="90823" autoAdjust="0"/>
  </p:normalViewPr>
  <p:slideViewPr>
    <p:cSldViewPr>
      <p:cViewPr varScale="1">
        <p:scale>
          <a:sx n="130" d="100"/>
          <a:sy n="130" d="100"/>
        </p:scale>
        <p:origin x="6432" y="126"/>
      </p:cViewPr>
      <p:guideLst>
        <p:guide orient="horz" pos="1071"/>
        <p:guide orient="horz" pos="482"/>
        <p:guide orient="horz" pos="237"/>
        <p:guide pos="4876"/>
        <p:guide pos="290"/>
      </p:guideLst>
    </p:cSldViewPr>
  </p:slideViewPr>
  <p:notesTextViewPr>
    <p:cViewPr>
      <p:scale>
        <a:sx n="100" d="100"/>
        <a:sy n="100" d="100"/>
      </p:scale>
      <p:origin x="0" y="0"/>
    </p:cViewPr>
  </p:notesTextViewPr>
  <p:notesViewPr>
    <p:cSldViewPr>
      <p:cViewPr varScale="1">
        <p:scale>
          <a:sx n="85" d="100"/>
          <a:sy n="85" d="100"/>
        </p:scale>
        <p:origin x="-3150" y="-90"/>
      </p:cViewPr>
      <p:guideLst>
        <p:guide orient="horz" pos="2880"/>
        <p:guide orient="horz" pos="521"/>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1.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handoutMaster" Target="handoutMasters/handoutMaster1.xml"/><Relationship Id="rId19" Type="http://schemas.openxmlformats.org/officeDocument/2006/relationships/customXml" Target="../customXml/item3.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eigelt Anna" userId="acd49ed3-7a6e-4bd5-b2d1-14c50567acfc" providerId="ADAL" clId="{EA7A8F1B-8F18-47EC-9D50-0E5A49220CF4}"/>
    <pc:docChg chg="custSel addSld delSld modSld sldOrd">
      <pc:chgData name="Weigelt Anna" userId="acd49ed3-7a6e-4bd5-b2d1-14c50567acfc" providerId="ADAL" clId="{EA7A8F1B-8F18-47EC-9D50-0E5A49220CF4}" dt="2022-05-10T06:55:00.595" v="138" actId="27636"/>
      <pc:docMkLst>
        <pc:docMk/>
      </pc:docMkLst>
      <pc:sldChg chg="modSp mod ord">
        <pc:chgData name="Weigelt Anna" userId="acd49ed3-7a6e-4bd5-b2d1-14c50567acfc" providerId="ADAL" clId="{EA7A8F1B-8F18-47EC-9D50-0E5A49220CF4}" dt="2022-05-10T06:44:38.994" v="113" actId="113"/>
        <pc:sldMkLst>
          <pc:docMk/>
          <pc:sldMk cId="996075613" sldId="271"/>
        </pc:sldMkLst>
        <pc:spChg chg="mod">
          <ac:chgData name="Weigelt Anna" userId="acd49ed3-7a6e-4bd5-b2d1-14c50567acfc" providerId="ADAL" clId="{EA7A8F1B-8F18-47EC-9D50-0E5A49220CF4}" dt="2022-05-10T06:44:38.994" v="113" actId="113"/>
          <ac:spMkLst>
            <pc:docMk/>
            <pc:sldMk cId="996075613" sldId="271"/>
            <ac:spMk id="3" creationId="{F77C719A-9DD7-4F52-8928-2DCEB4030AA1}"/>
          </ac:spMkLst>
        </pc:spChg>
      </pc:sldChg>
      <pc:sldChg chg="modSp add mod">
        <pc:chgData name="Weigelt Anna" userId="acd49ed3-7a6e-4bd5-b2d1-14c50567acfc" providerId="ADAL" clId="{EA7A8F1B-8F18-47EC-9D50-0E5A49220CF4}" dt="2022-05-10T06:55:00.595" v="138" actId="27636"/>
        <pc:sldMkLst>
          <pc:docMk/>
          <pc:sldMk cId="3773834204" sldId="410"/>
        </pc:sldMkLst>
        <pc:spChg chg="mod">
          <ac:chgData name="Weigelt Anna" userId="acd49ed3-7a6e-4bd5-b2d1-14c50567acfc" providerId="ADAL" clId="{EA7A8F1B-8F18-47EC-9D50-0E5A49220CF4}" dt="2022-05-10T06:55:00.595" v="138" actId="27636"/>
          <ac:spMkLst>
            <pc:docMk/>
            <pc:sldMk cId="3773834204" sldId="410"/>
            <ac:spMk id="2" creationId="{00000000-0000-0000-0000-000000000000}"/>
          </ac:spMkLst>
        </pc:spChg>
      </pc:sldChg>
      <pc:sldChg chg="ord">
        <pc:chgData name="Weigelt Anna" userId="acd49ed3-7a6e-4bd5-b2d1-14c50567acfc" providerId="ADAL" clId="{EA7A8F1B-8F18-47EC-9D50-0E5A49220CF4}" dt="2022-05-10T06:54:32.862" v="115"/>
        <pc:sldMkLst>
          <pc:docMk/>
          <pc:sldMk cId="2027279904" sldId="488"/>
        </pc:sldMkLst>
      </pc:sldChg>
      <pc:sldChg chg="new del">
        <pc:chgData name="Weigelt Anna" userId="acd49ed3-7a6e-4bd5-b2d1-14c50567acfc" providerId="ADAL" clId="{EA7A8F1B-8F18-47EC-9D50-0E5A49220CF4}" dt="2022-05-10T06:42:55.377" v="2" actId="47"/>
        <pc:sldMkLst>
          <pc:docMk/>
          <pc:sldMk cId="1480807903" sldId="489"/>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oleObject" Target="../embeddings/oleObject1.bin"/></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barChart>
        <c:barDir val="bar"/>
        <c:grouping val="stacked"/>
        <c:varyColors val="0"/>
        <c:ser>
          <c:idx val="0"/>
          <c:order val="0"/>
          <c:tx>
            <c:strRef>
              <c:f>[Presentation_arbskada_2021_EH.xlsx]Händelser!$J$45</c:f>
              <c:strCache>
                <c:ptCount val="1"/>
                <c:pt idx="0">
                  <c:v>Män</c:v>
                </c:pt>
              </c:strCache>
            </c:strRef>
          </c:tx>
          <c:spPr>
            <a:solidFill>
              <a:srgbClr val="326295"/>
            </a:solidFill>
          </c:spPr>
          <c:invertIfNegative val="0"/>
          <c:cat>
            <c:strRef>
              <c:f>[Presentation_arbskada_2021_EH.xlsx]Händelser!$H$47:$H$62</c:f>
              <c:strCache>
                <c:ptCount val="16"/>
                <c:pt idx="0">
                  <c:v>Klämskador, övriga</c:v>
                </c:pt>
                <c:pt idx="1">
                  <c:v>Delta i träning, övning eller annan aktivitet</c:v>
                </c:pt>
                <c:pt idx="2">
                  <c:v>Stege</c:v>
                </c:pt>
                <c:pt idx="3">
                  <c:v>Skuren av övrigt (t.ex. glas, plåt eller keramik)</c:v>
                </c:pt>
                <c:pt idx="4">
                  <c:v>Hetta, eld, explosion, svets, el eller kyla</c:v>
                </c:pt>
                <c:pt idx="5">
                  <c:v>Olycka med person, barn, brukare, elev, boende eller patient (ej hot eller våld)</c:v>
                </c:pt>
                <c:pt idx="6">
                  <c:v>Fall från höjd</c:v>
                </c:pt>
                <c:pt idx="7">
                  <c:v>Skuren av kniv</c:v>
                </c:pt>
                <c:pt idx="8">
                  <c:v>Något ramlar, tippar, välter eller rasar</c:v>
                </c:pt>
                <c:pt idx="9">
                  <c:v>Fall i trappa</c:v>
                </c:pt>
                <c:pt idx="10">
                  <c:v>Hot och våld</c:v>
                </c:pt>
                <c:pt idx="11">
                  <c:v>Använda verktyg eller maskin (handhållen)</c:v>
                </c:pt>
                <c:pt idx="12">
                  <c:v>Maskiner för bearbetning och framställning</c:v>
                </c:pt>
                <c:pt idx="13">
                  <c:v>Ramla inne</c:v>
                </c:pt>
                <c:pt idx="14">
                  <c:v>Lasta, lossa, bära eller flytta</c:v>
                </c:pt>
                <c:pt idx="15">
                  <c:v>Ramla ute</c:v>
                </c:pt>
              </c:strCache>
            </c:strRef>
          </c:cat>
          <c:val>
            <c:numRef>
              <c:f>[Presentation_arbskada_2021_EH.xlsx]Händelser!$J$47:$J$62</c:f>
              <c:numCache>
                <c:formatCode>#,##0</c:formatCode>
                <c:ptCount val="16"/>
                <c:pt idx="0">
                  <c:v>474</c:v>
                </c:pt>
                <c:pt idx="1">
                  <c:v>407</c:v>
                </c:pt>
                <c:pt idx="2">
                  <c:v>647</c:v>
                </c:pt>
                <c:pt idx="3">
                  <c:v>571</c:v>
                </c:pt>
                <c:pt idx="4">
                  <c:v>452</c:v>
                </c:pt>
                <c:pt idx="5">
                  <c:v>216</c:v>
                </c:pt>
                <c:pt idx="6">
                  <c:v>840</c:v>
                </c:pt>
                <c:pt idx="7">
                  <c:v>790</c:v>
                </c:pt>
                <c:pt idx="8">
                  <c:v>894</c:v>
                </c:pt>
                <c:pt idx="9">
                  <c:v>668</c:v>
                </c:pt>
                <c:pt idx="10">
                  <c:v>518</c:v>
                </c:pt>
                <c:pt idx="11">
                  <c:v>1288</c:v>
                </c:pt>
                <c:pt idx="12">
                  <c:v>1244</c:v>
                </c:pt>
                <c:pt idx="13">
                  <c:v>692</c:v>
                </c:pt>
                <c:pt idx="14">
                  <c:v>1467</c:v>
                </c:pt>
                <c:pt idx="15">
                  <c:v>1517</c:v>
                </c:pt>
              </c:numCache>
            </c:numRef>
          </c:val>
          <c:extLst>
            <c:ext xmlns:c16="http://schemas.microsoft.com/office/drawing/2014/chart" uri="{C3380CC4-5D6E-409C-BE32-E72D297353CC}">
              <c16:uniqueId val="{00000000-96DE-46B0-95E6-D2E052DE56F6}"/>
            </c:ext>
          </c:extLst>
        </c:ser>
        <c:ser>
          <c:idx val="1"/>
          <c:order val="1"/>
          <c:tx>
            <c:strRef>
              <c:f>[Presentation_arbskada_2021_EH.xlsx]Händelser!$I$45</c:f>
              <c:strCache>
                <c:ptCount val="1"/>
                <c:pt idx="0">
                  <c:v>Kvinnor</c:v>
                </c:pt>
              </c:strCache>
            </c:strRef>
          </c:tx>
          <c:spPr>
            <a:solidFill>
              <a:srgbClr val="EA8C1B"/>
            </a:solidFill>
          </c:spPr>
          <c:invertIfNegative val="0"/>
          <c:dLbls>
            <c:dLbl>
              <c:idx val="0"/>
              <c:layout>
                <c:manualLayout>
                  <c:x val="7.3744867437068262E-2"/>
                  <c:y val="0"/>
                </c:manualLayout>
              </c:layout>
              <c:tx>
                <c:rich>
                  <a:bodyPr/>
                  <a:lstStyle/>
                  <a:p>
                    <a:fld id="{05ADC1E5-44A6-418E-A883-37EB4599C49A}"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1-96DE-46B0-95E6-D2E052DE56F6}"/>
                </c:ext>
              </c:extLst>
            </c:dLbl>
            <c:dLbl>
              <c:idx val="1"/>
              <c:layout>
                <c:manualLayout>
                  <c:x val="7.6049394544476651E-2"/>
                  <c:y val="-1.525036777525368E-16"/>
                </c:manualLayout>
              </c:layout>
              <c:tx>
                <c:rich>
                  <a:bodyPr/>
                  <a:lstStyle/>
                  <a:p>
                    <a:fld id="{01C1F28F-2790-4527-9D37-4A48DA73694F}"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2-96DE-46B0-95E6-D2E052DE56F6}"/>
                </c:ext>
              </c:extLst>
            </c:dLbl>
            <c:dLbl>
              <c:idx val="2"/>
              <c:layout>
                <c:manualLayout>
                  <c:x val="5.7613177685209578E-2"/>
                  <c:y val="-1.525036777525368E-16"/>
                </c:manualLayout>
              </c:layout>
              <c:tx>
                <c:rich>
                  <a:bodyPr/>
                  <a:lstStyle/>
                  <a:p>
                    <a:fld id="{CEE9A1FD-243E-4862-8768-752A8C943763}"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3-96DE-46B0-95E6-D2E052DE56F6}"/>
                </c:ext>
              </c:extLst>
            </c:dLbl>
            <c:dLbl>
              <c:idx val="3"/>
              <c:layout>
                <c:manualLayout>
                  <c:x val="6.4526759007434736E-2"/>
                  <c:y val="-7.62518388762684E-17"/>
                </c:manualLayout>
              </c:layout>
              <c:tx>
                <c:rich>
                  <a:bodyPr/>
                  <a:lstStyle/>
                  <a:p>
                    <a:fld id="{C83F9EE0-D49A-4AB0-A261-0B378EBAACB9}"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4-96DE-46B0-95E6-D2E052DE56F6}"/>
                </c:ext>
              </c:extLst>
            </c:dLbl>
            <c:dLbl>
              <c:idx val="4"/>
              <c:layout>
                <c:manualLayout>
                  <c:x val="7.3744867437068262E-2"/>
                  <c:y val="0"/>
                </c:manualLayout>
              </c:layout>
              <c:tx>
                <c:rich>
                  <a:bodyPr/>
                  <a:lstStyle/>
                  <a:p>
                    <a:fld id="{E0F383A1-65AE-4BD3-9FFB-1A013D5E2AD4}"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5-96DE-46B0-95E6-D2E052DE56F6}"/>
                </c:ext>
              </c:extLst>
            </c:dLbl>
            <c:dLbl>
              <c:idx val="5"/>
              <c:layout>
                <c:manualLayout>
                  <c:x val="0.13366257222968622"/>
                  <c:y val="-7.62518388762684E-17"/>
                </c:manualLayout>
              </c:layout>
              <c:tx>
                <c:rich>
                  <a:bodyPr/>
                  <a:lstStyle/>
                  <a:p>
                    <a:fld id="{A8A4E9B7-C83C-48B7-8557-4E37470B92E5}"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6-96DE-46B0-95E6-D2E052DE56F6}"/>
                </c:ext>
              </c:extLst>
            </c:dLbl>
            <c:dLbl>
              <c:idx val="6"/>
              <c:layout>
                <c:manualLayout>
                  <c:x val="8.5267502974110093E-2"/>
                  <c:y val="-7.62518388762684E-17"/>
                </c:manualLayout>
              </c:layout>
              <c:tx>
                <c:rich>
                  <a:bodyPr/>
                  <a:lstStyle/>
                  <a:p>
                    <a:fld id="{8B5F1C57-25C1-4DBB-A81C-F8A2FE513BEF}"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7-96DE-46B0-95E6-D2E052DE56F6}"/>
                </c:ext>
              </c:extLst>
            </c:dLbl>
            <c:dLbl>
              <c:idx val="7"/>
              <c:layout>
                <c:manualLayout>
                  <c:x val="8.7572030081518482E-2"/>
                  <c:y val="0"/>
                </c:manualLayout>
              </c:layout>
              <c:tx>
                <c:rich>
                  <a:bodyPr/>
                  <a:lstStyle/>
                  <a:p>
                    <a:fld id="{BA5A329F-05A5-4CF9-916F-663E48BDECF6}"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8-96DE-46B0-95E6-D2E052DE56F6}"/>
                </c:ext>
              </c:extLst>
            </c:dLbl>
            <c:dLbl>
              <c:idx val="8"/>
              <c:layout>
                <c:manualLayout>
                  <c:x val="7.8353921651884942E-2"/>
                  <c:y val="0"/>
                </c:manualLayout>
              </c:layout>
              <c:tx>
                <c:rich>
                  <a:bodyPr/>
                  <a:lstStyle/>
                  <a:p>
                    <a:fld id="{B8F51199-F181-4A59-B7E0-556329AA4D8E}"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9-96DE-46B0-95E6-D2E052DE56F6}"/>
                </c:ext>
              </c:extLst>
            </c:dLbl>
            <c:dLbl>
              <c:idx val="9"/>
              <c:layout>
                <c:manualLayout>
                  <c:x val="8.2962975866701719E-2"/>
                  <c:y val="0"/>
                </c:manualLayout>
              </c:layout>
              <c:tx>
                <c:rich>
                  <a:bodyPr/>
                  <a:lstStyle/>
                  <a:p>
                    <a:fld id="{28DAE21D-6EA0-41CE-B111-02777830B12F}"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A-96DE-46B0-95E6-D2E052DE56F6}"/>
                </c:ext>
              </c:extLst>
            </c:dLbl>
            <c:dLbl>
              <c:idx val="10"/>
              <c:layout>
                <c:manualLayout>
                  <c:x val="0.14518520776672814"/>
                  <c:y val="0"/>
                </c:manualLayout>
              </c:layout>
              <c:tx>
                <c:rich>
                  <a:bodyPr/>
                  <a:lstStyle/>
                  <a:p>
                    <a:fld id="{4D55A2FD-0EA4-474F-9FF7-CE535ECA1AD5}"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B-96DE-46B0-95E6-D2E052DE56F6}"/>
                </c:ext>
              </c:extLst>
            </c:dLbl>
            <c:dLbl>
              <c:idx val="11"/>
              <c:layout>
                <c:manualLayout>
                  <c:x val="9.6790138511152091E-2"/>
                  <c:y val="0"/>
                </c:manualLayout>
              </c:layout>
              <c:tx>
                <c:rich>
                  <a:bodyPr/>
                  <a:lstStyle/>
                  <a:p>
                    <a:fld id="{BE19918C-20AF-40D3-986B-8550A87E2FB9}"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C-96DE-46B0-95E6-D2E052DE56F6}"/>
                </c:ext>
              </c:extLst>
            </c:dLbl>
            <c:dLbl>
              <c:idx val="12"/>
              <c:layout>
                <c:manualLayout>
                  <c:x val="9.6790138511152091E-2"/>
                  <c:y val="-3.81259194381342E-17"/>
                </c:manualLayout>
              </c:layout>
              <c:tx>
                <c:rich>
                  <a:bodyPr/>
                  <a:lstStyle/>
                  <a:p>
                    <a:fld id="{A49CB413-601C-4F0F-9D89-AAE6561E55F7}"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D-96DE-46B0-95E6-D2E052DE56F6}"/>
                </c:ext>
              </c:extLst>
            </c:dLbl>
            <c:dLbl>
              <c:idx val="13"/>
              <c:layout>
                <c:manualLayout>
                  <c:x val="0.1129218282630107"/>
                  <c:y val="-1.90629597190671E-17"/>
                </c:manualLayout>
              </c:layout>
              <c:tx>
                <c:rich>
                  <a:bodyPr/>
                  <a:lstStyle/>
                  <a:p>
                    <a:fld id="{2E00F695-6E4E-4A61-A066-28F613D4ED10}"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E-96DE-46B0-95E6-D2E052DE56F6}"/>
                </c:ext>
              </c:extLst>
            </c:dLbl>
            <c:dLbl>
              <c:idx val="14"/>
              <c:layout>
                <c:manualLayout>
                  <c:x val="6.2222231900026265E-2"/>
                  <c:y val="0"/>
                </c:manualLayout>
              </c:layout>
              <c:tx>
                <c:rich>
                  <a:bodyPr/>
                  <a:lstStyle/>
                  <a:p>
                    <a:fld id="{9B0627B0-B6B6-4935-B319-59375655B2D1}"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0F-96DE-46B0-95E6-D2E052DE56F6}"/>
                </c:ext>
              </c:extLst>
            </c:dLbl>
            <c:dLbl>
              <c:idx val="15"/>
              <c:layout>
                <c:manualLayout>
                  <c:x val="0.12674899090746108"/>
                  <c:y val="-4.765739929766775E-18"/>
                </c:manualLayout>
              </c:layout>
              <c:tx>
                <c:rich>
                  <a:bodyPr/>
                  <a:lstStyle/>
                  <a:p>
                    <a:fld id="{7CC44B73-A395-42A5-AD71-ED4D07925B21}" type="CELLRANGE">
                      <a:rPr lang="en-US"/>
                      <a:pPr/>
                      <a:t>[CELLRANGE]</a:t>
                    </a:fld>
                    <a:endParaRPr lang="sv-SE"/>
                  </a:p>
                </c:rich>
              </c:tx>
              <c:dLblPos val="ctr"/>
              <c:showLegendKey val="0"/>
              <c:showVal val="0"/>
              <c:showCatName val="0"/>
              <c:showSerName val="0"/>
              <c:showPercent val="0"/>
              <c:showBubbleSize val="0"/>
              <c:extLst>
                <c:ext xmlns:c15="http://schemas.microsoft.com/office/drawing/2012/chart" uri="{CE6537A1-D6FC-4f65-9D91-7224C49458BB}">
                  <c15:dlblFieldTable/>
                  <c15:showDataLabelsRange val="1"/>
                </c:ext>
                <c:ext xmlns:c16="http://schemas.microsoft.com/office/drawing/2014/chart" uri="{C3380CC4-5D6E-409C-BE32-E72D297353CC}">
                  <c16:uniqueId val="{00000010-96DE-46B0-95E6-D2E052DE56F6}"/>
                </c:ext>
              </c:extLst>
            </c:dLbl>
            <c:spPr>
              <a:noFill/>
              <a:ln>
                <a:noFill/>
              </a:ln>
              <a:effectLst/>
            </c:spPr>
            <c:txPr>
              <a:bodyPr wrap="square" lIns="38100" tIns="19050" rIns="38100" bIns="19050" anchor="ctr">
                <a:spAutoFit/>
              </a:bodyPr>
              <a:lstStyle/>
              <a:p>
                <a:pPr>
                  <a:defRPr sz="1200"/>
                </a:pPr>
                <a:endParaRPr lang="sv-SE"/>
              </a:p>
            </c:txPr>
            <c:dLblPos val="ctr"/>
            <c:showLegendKey val="0"/>
            <c:showVal val="0"/>
            <c:showCatName val="0"/>
            <c:showSerName val="0"/>
            <c:showPercent val="0"/>
            <c:showBubbleSize val="0"/>
            <c:showLeaderLines val="0"/>
            <c:extLst>
              <c:ext xmlns:c15="http://schemas.microsoft.com/office/drawing/2012/chart" uri="{CE6537A1-D6FC-4f65-9D91-7224C49458BB}">
                <c15:showDataLabelsRange val="1"/>
                <c15:showLeaderLines val="0"/>
              </c:ext>
            </c:extLst>
          </c:dLbls>
          <c:cat>
            <c:strRef>
              <c:f>[Presentation_arbskada_2021_EH.xlsx]Händelser!$H$47:$H$62</c:f>
              <c:strCache>
                <c:ptCount val="16"/>
                <c:pt idx="0">
                  <c:v>Klämskador, övriga</c:v>
                </c:pt>
                <c:pt idx="1">
                  <c:v>Delta i träning, övning eller annan aktivitet</c:v>
                </c:pt>
                <c:pt idx="2">
                  <c:v>Stege</c:v>
                </c:pt>
                <c:pt idx="3">
                  <c:v>Skuren av övrigt (t.ex. glas, plåt eller keramik)</c:v>
                </c:pt>
                <c:pt idx="4">
                  <c:v>Hetta, eld, explosion, svets, el eller kyla</c:v>
                </c:pt>
                <c:pt idx="5">
                  <c:v>Olycka med person, barn, brukare, elev, boende eller patient (ej hot eller våld)</c:v>
                </c:pt>
                <c:pt idx="6">
                  <c:v>Fall från höjd</c:v>
                </c:pt>
                <c:pt idx="7">
                  <c:v>Skuren av kniv</c:v>
                </c:pt>
                <c:pt idx="8">
                  <c:v>Något ramlar, tippar, välter eller rasar</c:v>
                </c:pt>
                <c:pt idx="9">
                  <c:v>Fall i trappa</c:v>
                </c:pt>
                <c:pt idx="10">
                  <c:v>Hot och våld</c:v>
                </c:pt>
                <c:pt idx="11">
                  <c:v>Använda verktyg eller maskin (handhållen)</c:v>
                </c:pt>
                <c:pt idx="12">
                  <c:v>Maskiner för bearbetning och framställning</c:v>
                </c:pt>
                <c:pt idx="13">
                  <c:v>Ramla inne</c:v>
                </c:pt>
                <c:pt idx="14">
                  <c:v>Lasta, lossa, bära eller flytta</c:v>
                </c:pt>
                <c:pt idx="15">
                  <c:v>Ramla ute</c:v>
                </c:pt>
              </c:strCache>
            </c:strRef>
          </c:cat>
          <c:val>
            <c:numRef>
              <c:f>[Presentation_arbskada_2021_EH.xlsx]Händelser!$I$47:$I$62</c:f>
              <c:numCache>
                <c:formatCode>#,##0</c:formatCode>
                <c:ptCount val="16"/>
                <c:pt idx="0">
                  <c:v>137</c:v>
                </c:pt>
                <c:pt idx="1">
                  <c:v>264</c:v>
                </c:pt>
                <c:pt idx="2">
                  <c:v>77</c:v>
                </c:pt>
                <c:pt idx="3">
                  <c:v>156</c:v>
                </c:pt>
                <c:pt idx="4">
                  <c:v>278</c:v>
                </c:pt>
                <c:pt idx="5">
                  <c:v>641</c:v>
                </c:pt>
                <c:pt idx="6">
                  <c:v>219</c:v>
                </c:pt>
                <c:pt idx="7">
                  <c:v>270</c:v>
                </c:pt>
                <c:pt idx="8">
                  <c:v>223</c:v>
                </c:pt>
                <c:pt idx="9">
                  <c:v>643</c:v>
                </c:pt>
                <c:pt idx="10">
                  <c:v>861</c:v>
                </c:pt>
                <c:pt idx="11">
                  <c:v>143</c:v>
                </c:pt>
                <c:pt idx="12">
                  <c:v>239</c:v>
                </c:pt>
                <c:pt idx="13">
                  <c:v>1025</c:v>
                </c:pt>
                <c:pt idx="14">
                  <c:v>316</c:v>
                </c:pt>
                <c:pt idx="15">
                  <c:v>1481</c:v>
                </c:pt>
              </c:numCache>
            </c:numRef>
          </c:val>
          <c:extLst>
            <c:ext xmlns:c15="http://schemas.microsoft.com/office/drawing/2012/chart" uri="{02D57815-91ED-43cb-92C2-25804820EDAC}">
              <c15:datalabelsRange>
                <c15:f>[Presentation_arbskada_2021_EH.xlsx]Händelser!$L$47:$L$62</c15:f>
                <c15:dlblRangeCache>
                  <c:ptCount val="16"/>
                  <c:pt idx="0">
                    <c:v>3%</c:v>
                  </c:pt>
                  <c:pt idx="1">
                    <c:v>3%</c:v>
                  </c:pt>
                  <c:pt idx="2">
                    <c:v>3%</c:v>
                  </c:pt>
                  <c:pt idx="3">
                    <c:v>3%</c:v>
                  </c:pt>
                  <c:pt idx="4">
                    <c:v>3%</c:v>
                  </c:pt>
                  <c:pt idx="5">
                    <c:v>4%</c:v>
                  </c:pt>
                  <c:pt idx="6">
                    <c:v>4%</c:v>
                  </c:pt>
                  <c:pt idx="7">
                    <c:v>4%</c:v>
                  </c:pt>
                  <c:pt idx="8">
                    <c:v>5%</c:v>
                  </c:pt>
                  <c:pt idx="9">
                    <c:v>5%</c:v>
                  </c:pt>
                  <c:pt idx="10">
                    <c:v>6%</c:v>
                  </c:pt>
                  <c:pt idx="11">
                    <c:v>6%</c:v>
                  </c:pt>
                  <c:pt idx="12">
                    <c:v>6%</c:v>
                  </c:pt>
                  <c:pt idx="13">
                    <c:v>7%</c:v>
                  </c:pt>
                  <c:pt idx="14">
                    <c:v>7%</c:v>
                  </c:pt>
                  <c:pt idx="15">
                    <c:v>12%</c:v>
                  </c:pt>
                </c15:dlblRangeCache>
              </c15:datalabelsRange>
            </c:ext>
            <c:ext xmlns:c16="http://schemas.microsoft.com/office/drawing/2014/chart" uri="{C3380CC4-5D6E-409C-BE32-E72D297353CC}">
              <c16:uniqueId val="{00000011-96DE-46B0-95E6-D2E052DE56F6}"/>
            </c:ext>
          </c:extLst>
        </c:ser>
        <c:dLbls>
          <c:showLegendKey val="0"/>
          <c:showVal val="0"/>
          <c:showCatName val="0"/>
          <c:showSerName val="0"/>
          <c:showPercent val="0"/>
          <c:showBubbleSize val="0"/>
        </c:dLbls>
        <c:gapWidth val="150"/>
        <c:overlap val="100"/>
        <c:axId val="39928576"/>
        <c:axId val="40503168"/>
      </c:barChart>
      <c:catAx>
        <c:axId val="39928576"/>
        <c:scaling>
          <c:orientation val="minMax"/>
        </c:scaling>
        <c:delete val="0"/>
        <c:axPos val="l"/>
        <c:numFmt formatCode="General" sourceLinked="0"/>
        <c:majorTickMark val="out"/>
        <c:minorTickMark val="none"/>
        <c:tickLblPos val="nextTo"/>
        <c:txPr>
          <a:bodyPr/>
          <a:lstStyle/>
          <a:p>
            <a:pPr>
              <a:defRPr sz="1200"/>
            </a:pPr>
            <a:endParaRPr lang="sv-SE"/>
          </a:p>
        </c:txPr>
        <c:crossAx val="40503168"/>
        <c:crosses val="autoZero"/>
        <c:auto val="1"/>
        <c:lblAlgn val="ctr"/>
        <c:lblOffset val="100"/>
        <c:noMultiLvlLbl val="0"/>
      </c:catAx>
      <c:valAx>
        <c:axId val="40503168"/>
        <c:scaling>
          <c:orientation val="minMax"/>
        </c:scaling>
        <c:delete val="0"/>
        <c:axPos val="b"/>
        <c:majorGridlines>
          <c:spPr>
            <a:ln>
              <a:solidFill>
                <a:srgbClr val="868686"/>
              </a:solidFill>
            </a:ln>
          </c:spPr>
        </c:majorGridlines>
        <c:numFmt formatCode="#,##0" sourceLinked="1"/>
        <c:majorTickMark val="out"/>
        <c:minorTickMark val="none"/>
        <c:tickLblPos val="nextTo"/>
        <c:txPr>
          <a:bodyPr/>
          <a:lstStyle/>
          <a:p>
            <a:pPr>
              <a:defRPr sz="1200"/>
            </a:pPr>
            <a:endParaRPr lang="sv-SE"/>
          </a:p>
        </c:txPr>
        <c:crossAx val="39928576"/>
        <c:crosses val="autoZero"/>
        <c:crossBetween val="between"/>
      </c:valAx>
    </c:plotArea>
    <c:legend>
      <c:legendPos val="r"/>
      <c:overlay val="0"/>
      <c:txPr>
        <a:bodyPr/>
        <a:lstStyle/>
        <a:p>
          <a:pPr>
            <a:defRPr sz="1200"/>
          </a:pPr>
          <a:endParaRPr lang="sv-SE"/>
        </a:p>
      </c:txPr>
    </c:legend>
    <c:plotVisOnly val="1"/>
    <c:dispBlanksAs val="gap"/>
    <c:showDLblsOverMax val="0"/>
  </c:chart>
  <c:externalData r:id="rId1">
    <c:autoUpdate val="0"/>
  </c:externalData>
</c:chartSpace>
</file>

<file path=ppt/handoutMasters/_rels/handout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556792" y="370384"/>
            <a:ext cx="1656184" cy="457200"/>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sz="quarter" idx="1"/>
          </p:nvPr>
        </p:nvSpPr>
        <p:spPr>
          <a:xfrm>
            <a:off x="3645024" y="370384"/>
            <a:ext cx="2664296" cy="457200"/>
          </a:xfrm>
          <a:prstGeom prst="rect">
            <a:avLst/>
          </a:prstGeom>
        </p:spPr>
        <p:txBody>
          <a:bodyPr vert="horz" lIns="91440" tIns="45720" rIns="91440" bIns="45720" rtlCol="0"/>
          <a:lstStyle>
            <a:lvl1pPr algn="r">
              <a:defRPr sz="1200"/>
            </a:lvl1pPr>
          </a:lstStyle>
          <a:p>
            <a:fld id="{B2378E0F-304E-4F07-9BB0-5E2AE8FD5F7A}" type="datetimeFigureOut">
              <a:rPr lang="sv-SE" smtClean="0"/>
              <a:t>2022-05-10</a:t>
            </a:fld>
            <a:endParaRPr lang="sv-SE"/>
          </a:p>
        </p:txBody>
      </p:sp>
      <p:sp>
        <p:nvSpPr>
          <p:cNvPr id="4" name="Platshållare för sidfot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5" name="Platshållare för bildnumm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9AA1D9BD-0C0D-4B88-87FC-E7048E578422}" type="slidenum">
              <a:rPr lang="sv-SE" smtClean="0"/>
              <a:t>‹#›</a:t>
            </a:fld>
            <a:endParaRPr lang="sv-SE"/>
          </a:p>
        </p:txBody>
      </p:sp>
      <p:pic>
        <p:nvPicPr>
          <p:cNvPr id="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9477" y="144959"/>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818356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1052736" y="0"/>
            <a:ext cx="1919064" cy="323528"/>
          </a:xfrm>
          <a:prstGeom prst="rect">
            <a:avLst/>
          </a:prstGeom>
        </p:spPr>
        <p:txBody>
          <a:bodyPr vert="horz" lIns="91440" tIns="45720" rIns="91440" bIns="45720" rtlCol="0"/>
          <a:lstStyle>
            <a:lvl1pPr algn="l">
              <a:defRPr sz="1200"/>
            </a:lvl1pPr>
          </a:lstStyle>
          <a:p>
            <a:endParaRPr lang="sv-SE" dirty="0"/>
          </a:p>
        </p:txBody>
      </p:sp>
      <p:sp>
        <p:nvSpPr>
          <p:cNvPr id="3" name="Platshållare för datum 2"/>
          <p:cNvSpPr>
            <a:spLocks noGrp="1"/>
          </p:cNvSpPr>
          <p:nvPr>
            <p:ph type="dt" idx="1"/>
          </p:nvPr>
        </p:nvSpPr>
        <p:spPr>
          <a:xfrm>
            <a:off x="3884613" y="0"/>
            <a:ext cx="2971800" cy="323528"/>
          </a:xfrm>
          <a:prstGeom prst="rect">
            <a:avLst/>
          </a:prstGeom>
        </p:spPr>
        <p:txBody>
          <a:bodyPr vert="horz" lIns="91440" tIns="45720" rIns="91440" bIns="45720" rtlCol="0"/>
          <a:lstStyle>
            <a:lvl1pPr algn="r">
              <a:defRPr sz="1200"/>
            </a:lvl1pPr>
          </a:lstStyle>
          <a:p>
            <a:fld id="{69639182-E888-4D48-A5FB-B76C12C60DE4}" type="datetimeFigureOut">
              <a:rPr lang="sv-SE" smtClean="0"/>
              <a:t>2022-05-10</a:t>
            </a:fld>
            <a:endParaRPr lang="sv-SE"/>
          </a:p>
        </p:txBody>
      </p:sp>
      <p:sp>
        <p:nvSpPr>
          <p:cNvPr id="4" name="Platshållare för bildobjekt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5613880-BC73-4D6C-9FFF-189582523954}" type="slidenum">
              <a:rPr lang="sv-SE" smtClean="0"/>
              <a:t>‹#›</a:t>
            </a:fld>
            <a:endParaRPr lang="sv-SE"/>
          </a:p>
        </p:txBody>
      </p:sp>
      <p:pic>
        <p:nvPicPr>
          <p:cNvPr id="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0648" y="107504"/>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546184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Det finns flera</a:t>
            </a:r>
            <a:r>
              <a:rPr lang="sv-SE" baseline="0" dirty="0"/>
              <a:t> försäkringsbolag som arbetar med kollektivavtalade försäkringar. Det skiljer en del beroende på sektor och typ av försäkring. Den här bilden försöker ge en översikt över hela skyddet. De orangefärgade rutorna är områden där vi arbetar.</a:t>
            </a:r>
            <a:endParaRPr lang="sv-SE" dirty="0"/>
          </a:p>
          <a:p>
            <a:endParaRPr lang="sv-SE" baseline="0" dirty="0"/>
          </a:p>
          <a:p>
            <a:r>
              <a:rPr lang="sv-SE" baseline="0" dirty="0" err="1"/>
              <a:t>Afa</a:t>
            </a:r>
            <a:r>
              <a:rPr lang="sv-SE" baseline="0" dirty="0"/>
              <a:t> Försäkring finns representerade på hela arbetsmarknaden och särskilt bland privatanställda arbetare och inom arbetsskador där vi har hela arbetsmarknaden.</a:t>
            </a:r>
            <a:endParaRPr lang="sv-SE" dirty="0"/>
          </a:p>
        </p:txBody>
      </p:sp>
      <p:sp>
        <p:nvSpPr>
          <p:cNvPr id="4" name="Platshållare för bildnummer 3"/>
          <p:cNvSpPr>
            <a:spLocks noGrp="1"/>
          </p:cNvSpPr>
          <p:nvPr>
            <p:ph type="sldNum" sz="quarter" idx="10"/>
          </p:nvPr>
        </p:nvSpPr>
        <p:spPr/>
        <p:txBody>
          <a:bodyPr/>
          <a:lstStyle/>
          <a:p>
            <a:pPr>
              <a:defRPr/>
            </a:pPr>
            <a:fld id="{186827E0-5593-BD45-A28A-82073A9D9A84}" type="slidenum">
              <a:rPr lang="sv-SE" smtClean="0"/>
              <a:pPr>
                <a:defRPr/>
              </a:pPr>
              <a:t>2</a:t>
            </a:fld>
            <a:endParaRPr lang="sv-SE" dirty="0"/>
          </a:p>
        </p:txBody>
      </p:sp>
    </p:spTree>
    <p:extLst>
      <p:ext uri="{BB962C8B-B14F-4D97-AF65-F5344CB8AC3E}">
        <p14:creationId xmlns:p14="http://schemas.microsoft.com/office/powerpoint/2010/main" val="41282336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Vad är det då som ligger bakom de allvarliga arbetsolyckorna?</a:t>
            </a:r>
          </a:p>
          <a:p>
            <a:r>
              <a:rPr lang="sv-SE" dirty="0"/>
              <a:t>För varje olycksfall, en beskrivning av händelseförloppet/ hur olyckan gick till -&gt; kategorisera olyckorna</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Det finns många orsaker och många kategorier. Några fåtal orsaker står för de flesta olyckor. Det är de vi ska fokusera på nu.</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highlight>
                  <a:srgbClr val="FFFF00"/>
                </a:highlight>
              </a:rPr>
              <a:t>Diagrammet visar de vanligaste orsakerna till allvarliga arbetsolycksfall uppdelat på kön.</a:t>
            </a:r>
          </a:p>
          <a:p>
            <a:pPr marL="0" marR="0" lvl="0" indent="0" algn="l" defTabSz="914400" rtl="0" eaLnBrk="1" fontAlgn="auto" latinLnBrk="0" hangingPunct="1">
              <a:lnSpc>
                <a:spcPct val="100000"/>
              </a:lnSpc>
              <a:spcBef>
                <a:spcPts val="0"/>
              </a:spcBef>
              <a:spcAft>
                <a:spcPts val="0"/>
              </a:spcAft>
              <a:buClrTx/>
              <a:buSzTx/>
              <a:buFontTx/>
              <a:buNone/>
              <a:tabLst/>
              <a:defRPr/>
            </a:pPr>
            <a:r>
              <a:rPr lang="sv-SE" sz="1200" dirty="0">
                <a:highlight>
                  <a:srgbClr val="FFFF00"/>
                </a:highlight>
              </a:rPr>
              <a:t>Blå staplarna visar antalet olyckor för män och orange för kvinnor.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Den absolut vanligaste orsaken: Ramla ute (12%).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Alla fallolyckor står tillsammans för 1/3 av alla allvarliga arbetsolyckor.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Fallolyckor: ramla ute, ramla inne, fall från höjd, fall i trappa, stege, ramla oklart inne/ute.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Fallolyckorna är ganska jämt fördelade mellan könen, dvs står för ungefär lika många olyckor var.</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Kvinnor: vanligare att man ramlar i samma nivå, dvs ramla ute, ramla inne. </a:t>
            </a:r>
          </a:p>
          <a:p>
            <a:pPr marL="0" marR="0" lvl="0" indent="0" algn="l" defTabSz="914400" rtl="0" eaLnBrk="1" fontAlgn="auto" latinLnBrk="0" hangingPunct="1">
              <a:lnSpc>
                <a:spcPct val="100000"/>
              </a:lnSpc>
              <a:spcBef>
                <a:spcPts val="0"/>
              </a:spcBef>
              <a:spcAft>
                <a:spcPts val="0"/>
              </a:spcAft>
              <a:buClrTx/>
              <a:buSzTx/>
              <a:buFontTx/>
              <a:buNone/>
              <a:tabLst/>
              <a:defRPr/>
            </a:pPr>
            <a:r>
              <a:rPr lang="sv-SE" dirty="0"/>
              <a:t>Män: vanligare med fall från höjd eller från stege.</a:t>
            </a:r>
          </a:p>
          <a:p>
            <a:r>
              <a:rPr lang="sv-SE" dirty="0"/>
              <a:t>Näst vanligaste kategorin: Lasta, lossa, bära eller flytta (7%). Olyckorna kan t.ex. bero på att man halkar i samband med lyft eller slinter och tappa föremål. Vanligt bland metall- och övrigt industriellt arbete och yrkesförare. Förra hösten tittade vi närmare på kategorin och tog fram en kortare statistikrapport om den. Finns på vår hemsida.</a:t>
            </a:r>
          </a:p>
          <a:p>
            <a:r>
              <a:rPr lang="sv-SE" dirty="0"/>
              <a:t>Andra vanliga kategorier är: </a:t>
            </a:r>
          </a:p>
          <a:p>
            <a:pPr marL="0" indent="0">
              <a:buFontTx/>
              <a:buNone/>
            </a:pPr>
            <a:r>
              <a:rPr lang="sv-SE" dirty="0"/>
              <a:t>Olyckor med maskin och verktyg. Inträffar i mansdominerade yrkesgrupper, främst inom i byggbranschen. </a:t>
            </a:r>
          </a:p>
          <a:p>
            <a:pPr marL="0" indent="0">
              <a:buFontTx/>
              <a:buNone/>
            </a:pPr>
            <a:r>
              <a:rPr lang="sv-SE" dirty="0"/>
              <a:t>Även hot och våld är en vanlig orsak till allvarliga arbetsolyckor. </a:t>
            </a:r>
            <a:r>
              <a:rPr lang="sv-SE" sz="1200" b="0" i="0" u="none" strike="noStrike" kern="1200" baseline="0" dirty="0">
                <a:solidFill>
                  <a:schemeClr val="tx1"/>
                </a:solidFill>
                <a:latin typeface="+mn-lt"/>
                <a:ea typeface="+mn-ea"/>
                <a:cs typeface="+mn-cs"/>
              </a:rPr>
              <a:t>Vanligare bland kvinnor eftersom dessa händelser oftare inträffar i kvinnodominerade yrkesgrupper, så som </a:t>
            </a:r>
            <a:r>
              <a:rPr lang="sv-SE" dirty="0"/>
              <a:t>inom handeln eller vården. </a:t>
            </a:r>
          </a:p>
        </p:txBody>
      </p:sp>
      <p:sp>
        <p:nvSpPr>
          <p:cNvPr id="4" name="Platshållare för bildnummer 3"/>
          <p:cNvSpPr>
            <a:spLocks noGrp="1"/>
          </p:cNvSpPr>
          <p:nvPr>
            <p:ph type="sldNum" sz="quarter" idx="5"/>
          </p:nvPr>
        </p:nvSpPr>
        <p:spPr/>
        <p:txBody>
          <a:bodyPr/>
          <a:lstStyle/>
          <a:p>
            <a:fld id="{15613880-BC73-4D6C-9FFF-189582523954}" type="slidenum">
              <a:rPr lang="sv-SE" smtClean="0"/>
              <a:t>5</a:t>
            </a:fld>
            <a:endParaRPr lang="sv-SE"/>
          </a:p>
        </p:txBody>
      </p:sp>
    </p:spTree>
    <p:extLst>
      <p:ext uri="{BB962C8B-B14F-4D97-AF65-F5344CB8AC3E}">
        <p14:creationId xmlns:p14="http://schemas.microsoft.com/office/powerpoint/2010/main" val="37853993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Rubrikbild">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57200" y="2462400"/>
            <a:ext cx="8229600" cy="810000"/>
          </a:xfrm>
        </p:spPr>
        <p:txBody>
          <a:bodyPr/>
          <a:lstStyle>
            <a:lvl1pPr algn="ctr">
              <a:defRPr sz="3200" b="0"/>
            </a:lvl1pPr>
          </a:lstStyle>
          <a:p>
            <a:r>
              <a:rPr lang="sv-SE" dirty="0"/>
              <a:t>Skriv rubrik här</a:t>
            </a:r>
          </a:p>
        </p:txBody>
      </p:sp>
      <p:sp>
        <p:nvSpPr>
          <p:cNvPr id="8" name="Platshållare för text 7"/>
          <p:cNvSpPr>
            <a:spLocks noGrp="1"/>
          </p:cNvSpPr>
          <p:nvPr>
            <p:ph type="body" sz="quarter" idx="13" hasCustomPrompt="1"/>
          </p:nvPr>
        </p:nvSpPr>
        <p:spPr>
          <a:xfrm>
            <a:off x="1371600" y="3542400"/>
            <a:ext cx="6400800" cy="1753200"/>
          </a:xfrm>
        </p:spPr>
        <p:txBody>
          <a:bodyPr/>
          <a:lstStyle>
            <a:lvl1pPr marL="0" indent="0" algn="ctr">
              <a:buNone/>
              <a:defRPr>
                <a:solidFill>
                  <a:srgbClr val="326295"/>
                </a:solidFill>
                <a:latin typeface="+mj-lt"/>
              </a:defRPr>
            </a:lvl1pPr>
          </a:lstStyle>
          <a:p>
            <a:pPr lvl="0"/>
            <a:r>
              <a:rPr lang="sv-SE" dirty="0"/>
              <a:t>Skriv underrubrik här</a:t>
            </a:r>
          </a:p>
        </p:txBody>
      </p:sp>
      <p:pic>
        <p:nvPicPr>
          <p:cNvPr id="7"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60383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amp;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57200" y="361319"/>
            <a:ext cx="7283450" cy="792000"/>
          </a:xfrm>
        </p:spPr>
        <p:txBody>
          <a:bodyPr/>
          <a:lstStyle>
            <a:lvl1pPr>
              <a:defRPr b="0"/>
            </a:lvl1pPr>
          </a:lstStyle>
          <a:p>
            <a:r>
              <a:rPr lang="sv-SE" dirty="0"/>
              <a:t>Skriv rubrik här</a:t>
            </a:r>
          </a:p>
        </p:txBody>
      </p:sp>
      <p:sp>
        <p:nvSpPr>
          <p:cNvPr id="7" name="Platshållare för innehåll 6"/>
          <p:cNvSpPr>
            <a:spLocks noGrp="1"/>
          </p:cNvSpPr>
          <p:nvPr>
            <p:ph sz="quarter" idx="13" hasCustomPrompt="1"/>
          </p:nvPr>
        </p:nvSpPr>
        <p:spPr>
          <a:xfrm>
            <a:off x="458479" y="1595907"/>
            <a:ext cx="8208000" cy="4536000"/>
          </a:xfrm>
        </p:spPr>
        <p:txBody>
          <a:bodyPr/>
          <a:lstStyle>
            <a:lvl1pPr>
              <a:defRPr sz="2000"/>
            </a:lvl1pPr>
            <a:lvl2pPr>
              <a:defRPr sz="1800"/>
            </a:lvl2pPr>
            <a:lvl3pPr>
              <a:defRPr sz="1600" baseline="0"/>
            </a:lvl3pPr>
          </a:lstStyle>
          <a:p>
            <a:pPr lvl="0"/>
            <a:r>
              <a:rPr lang="sv-SE" dirty="0"/>
              <a:t>Skriv text här</a:t>
            </a:r>
          </a:p>
          <a:p>
            <a:pPr lvl="1"/>
            <a:r>
              <a:rPr lang="sv-SE" dirty="0"/>
              <a:t>Nivå två</a:t>
            </a:r>
          </a:p>
          <a:p>
            <a:pPr lvl="2"/>
            <a:r>
              <a:rPr lang="sv-SE" sz="2000" dirty="0"/>
              <a:t>Nivå tre</a:t>
            </a:r>
            <a:endParaRPr lang="sv-SE" dirty="0"/>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1372657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underrubrik  &amp; innehåll">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57200" y="366082"/>
            <a:ext cx="7283450" cy="792000"/>
          </a:xfrm>
        </p:spPr>
        <p:txBody>
          <a:bodyPr/>
          <a:lstStyle>
            <a:lvl1pPr>
              <a:defRPr b="0"/>
            </a:lvl1pPr>
          </a:lstStyle>
          <a:p>
            <a:r>
              <a:rPr lang="sv-SE" dirty="0"/>
              <a:t>Skriv rubrik här</a:t>
            </a:r>
          </a:p>
        </p:txBody>
      </p:sp>
      <p:sp>
        <p:nvSpPr>
          <p:cNvPr id="7" name="Platshållare för innehåll 6"/>
          <p:cNvSpPr>
            <a:spLocks noGrp="1"/>
          </p:cNvSpPr>
          <p:nvPr>
            <p:ph sz="quarter" idx="13" hasCustomPrompt="1"/>
          </p:nvPr>
        </p:nvSpPr>
        <p:spPr>
          <a:xfrm>
            <a:off x="467544" y="1584000"/>
            <a:ext cx="8208000" cy="4536000"/>
          </a:xfrm>
        </p:spPr>
        <p:txBody>
          <a:bodyPr/>
          <a:lstStyle>
            <a:lvl1pPr>
              <a:defRPr/>
            </a:lvl1pPr>
          </a:lstStyle>
          <a:p>
            <a:pPr lvl="0"/>
            <a:r>
              <a:rPr lang="sv-SE" dirty="0"/>
              <a:t>Skriv text här</a:t>
            </a:r>
          </a:p>
          <a:p>
            <a:pPr lvl="1"/>
            <a:r>
              <a:rPr lang="sv-SE" dirty="0"/>
              <a:t>Nivå två</a:t>
            </a:r>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7714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spaltig">
    <p:spTree>
      <p:nvGrpSpPr>
        <p:cNvPr id="1" name=""/>
        <p:cNvGrpSpPr/>
        <p:nvPr/>
      </p:nvGrpSpPr>
      <p:grpSpPr>
        <a:xfrm>
          <a:off x="0" y="0"/>
          <a:ext cx="0" cy="0"/>
          <a:chOff x="0" y="0"/>
          <a:chExt cx="0" cy="0"/>
        </a:xfrm>
      </p:grpSpPr>
      <p:sp>
        <p:nvSpPr>
          <p:cNvPr id="2" name="Rubrik 1"/>
          <p:cNvSpPr>
            <a:spLocks noGrp="1"/>
          </p:cNvSpPr>
          <p:nvPr>
            <p:ph type="title" hasCustomPrompt="1"/>
          </p:nvPr>
        </p:nvSpPr>
        <p:spPr>
          <a:xfrm>
            <a:off x="461963" y="361319"/>
            <a:ext cx="7308000" cy="792000"/>
          </a:xfrm>
        </p:spPr>
        <p:txBody>
          <a:bodyPr/>
          <a:lstStyle>
            <a:lvl1pPr>
              <a:defRPr b="0"/>
            </a:lvl1pPr>
          </a:lstStyle>
          <a:p>
            <a:r>
              <a:rPr lang="sv-SE" dirty="0"/>
              <a:t>Skriv rubrik  här</a:t>
            </a:r>
          </a:p>
        </p:txBody>
      </p:sp>
      <p:sp>
        <p:nvSpPr>
          <p:cNvPr id="6" name="Platshållare för innehåll 6"/>
          <p:cNvSpPr>
            <a:spLocks noGrp="1"/>
          </p:cNvSpPr>
          <p:nvPr>
            <p:ph sz="quarter" idx="13" hasCustomPrompt="1"/>
          </p:nvPr>
        </p:nvSpPr>
        <p:spPr>
          <a:xfrm>
            <a:off x="467544" y="1584000"/>
            <a:ext cx="4104456" cy="4536000"/>
          </a:xfrm>
        </p:spPr>
        <p:txBody>
          <a:bodyPr/>
          <a:lstStyle>
            <a:lvl1pPr>
              <a:defRPr/>
            </a:lvl1pPr>
            <a:lvl2pPr>
              <a:defRPr sz="1800"/>
            </a:lvl2pPr>
            <a:lvl3pPr>
              <a:defRPr sz="1800"/>
            </a:lvl3pPr>
          </a:lstStyle>
          <a:p>
            <a:pPr lvl="0"/>
            <a:r>
              <a:rPr lang="sv-SE" dirty="0"/>
              <a:t>Skriv text här</a:t>
            </a:r>
          </a:p>
          <a:p>
            <a:pPr lvl="1"/>
            <a:r>
              <a:rPr lang="sv-SE" dirty="0"/>
              <a:t>Nivå två</a:t>
            </a:r>
          </a:p>
        </p:txBody>
      </p:sp>
      <p:sp>
        <p:nvSpPr>
          <p:cNvPr id="7" name="Platshållare för innehåll 6"/>
          <p:cNvSpPr>
            <a:spLocks noGrp="1"/>
          </p:cNvSpPr>
          <p:nvPr>
            <p:ph sz="quarter" idx="14" hasCustomPrompt="1"/>
          </p:nvPr>
        </p:nvSpPr>
        <p:spPr>
          <a:xfrm>
            <a:off x="4572000" y="1584000"/>
            <a:ext cx="4104456" cy="4536000"/>
          </a:xfrm>
        </p:spPr>
        <p:txBody>
          <a:bodyPr vert="horz" lIns="91440" tIns="45720" rIns="91440" bIns="45720" rtlCol="0">
            <a:noAutofit/>
          </a:bodyPr>
          <a:lstStyle>
            <a:lvl1pPr>
              <a:defRPr lang="sv-SE" dirty="0" smtClean="0"/>
            </a:lvl1pPr>
            <a:lvl2pPr>
              <a:defRPr lang="sv-SE" sz="1800" dirty="0" smtClean="0"/>
            </a:lvl2pPr>
            <a:lvl3pPr>
              <a:defRPr lang="sv-SE" sz="1800" dirty="0" smtClean="0"/>
            </a:lvl3pPr>
            <a:lvl4pPr>
              <a:defRPr lang="sv-SE" dirty="0" smtClean="0"/>
            </a:lvl4pPr>
            <a:lvl5pPr>
              <a:defRPr lang="sv-SE" dirty="0"/>
            </a:lvl5pPr>
          </a:lstStyle>
          <a:p>
            <a:pPr lvl="0"/>
            <a:r>
              <a:rPr lang="sv-SE" dirty="0"/>
              <a:t>Skriv text här</a:t>
            </a:r>
          </a:p>
          <a:p>
            <a:pPr lvl="1"/>
            <a:r>
              <a:rPr lang="sv-SE" dirty="0"/>
              <a:t>Nivå två</a:t>
            </a:r>
          </a:p>
        </p:txBody>
      </p:sp>
      <p:pic>
        <p:nvPicPr>
          <p:cNvPr id="8"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7578818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om med logotyp">
    <p:spTree>
      <p:nvGrpSpPr>
        <p:cNvPr id="1" name=""/>
        <p:cNvGrpSpPr/>
        <p:nvPr/>
      </p:nvGrpSpPr>
      <p:grpSpPr>
        <a:xfrm>
          <a:off x="0" y="0"/>
          <a:ext cx="0" cy="0"/>
          <a:chOff x="0" y="0"/>
          <a:chExt cx="0" cy="0"/>
        </a:xfrm>
      </p:grpSpPr>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Rubrik">
    <p:spTree>
      <p:nvGrpSpPr>
        <p:cNvPr id="1" name=""/>
        <p:cNvGrpSpPr/>
        <p:nvPr/>
      </p:nvGrpSpPr>
      <p:grpSpPr>
        <a:xfrm>
          <a:off x="0" y="0"/>
          <a:ext cx="0" cy="0"/>
          <a:chOff x="0" y="0"/>
          <a:chExt cx="0" cy="0"/>
        </a:xfrm>
      </p:grpSpPr>
      <p:pic>
        <p:nvPicPr>
          <p:cNvPr id="3"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988400" y="219600"/>
            <a:ext cx="701675" cy="682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 name="Rubrik 1"/>
          <p:cNvSpPr>
            <a:spLocks noGrp="1"/>
          </p:cNvSpPr>
          <p:nvPr>
            <p:ph type="title"/>
          </p:nvPr>
        </p:nvSpPr>
        <p:spPr>
          <a:xfrm>
            <a:off x="462756" y="363700"/>
            <a:ext cx="7308000" cy="792000"/>
          </a:xfrm>
        </p:spPr>
        <p:txBody>
          <a:bodyPr/>
          <a:lstStyle>
            <a:lvl1pPr>
              <a:defRPr b="0"/>
            </a:lvl1pPr>
          </a:lstStyle>
          <a:p>
            <a:r>
              <a:rPr lang="sv-SE"/>
              <a:t>Klicka här för att ändra mall för rubrikformat</a:t>
            </a:r>
            <a:endParaRPr lang="sv-SE" dirty="0"/>
          </a:p>
        </p:txBody>
      </p:sp>
    </p:spTree>
    <p:extLst>
      <p:ext uri="{BB962C8B-B14F-4D97-AF65-F5344CB8AC3E}">
        <p14:creationId xmlns:p14="http://schemas.microsoft.com/office/powerpoint/2010/main" val="18485101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om utan logotyp">
    <p:spTree>
      <p:nvGrpSpPr>
        <p:cNvPr id="1" name=""/>
        <p:cNvGrpSpPr/>
        <p:nvPr/>
      </p:nvGrpSpPr>
      <p:grpSpPr>
        <a:xfrm>
          <a:off x="0" y="0"/>
          <a:ext cx="0" cy="0"/>
          <a:chOff x="0" y="0"/>
          <a:chExt cx="0" cy="0"/>
        </a:xfrm>
      </p:grpSpPr>
    </p:spTree>
    <p:extLst>
      <p:ext uri="{BB962C8B-B14F-4D97-AF65-F5344CB8AC3E}">
        <p14:creationId xmlns:p14="http://schemas.microsoft.com/office/powerpoint/2010/main" val="427772839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4" name="Platshållare för datum 3"/>
          <p:cNvSpPr>
            <a:spLocks noGrp="1"/>
          </p:cNvSpPr>
          <p:nvPr>
            <p:ph type="dt" sz="half" idx="2"/>
          </p:nvPr>
        </p:nvSpPr>
        <p:spPr>
          <a:xfrm>
            <a:off x="457200" y="6525344"/>
            <a:ext cx="1090464" cy="216024"/>
          </a:xfrm>
          <a:prstGeom prst="rect">
            <a:avLst/>
          </a:prstGeom>
        </p:spPr>
        <p:txBody>
          <a:bodyPr vert="horz" lIns="91440" tIns="45720" rIns="91440" bIns="45720" rtlCol="0" anchor="ctr"/>
          <a:lstStyle>
            <a:lvl1pPr algn="l">
              <a:defRPr sz="1200">
                <a:solidFill>
                  <a:schemeClr val="tx1">
                    <a:tint val="75000"/>
                  </a:schemeClr>
                </a:solidFill>
              </a:defRPr>
            </a:lvl1pPr>
          </a:lstStyle>
          <a:p>
            <a:fld id="{3522B9E3-2622-406E-9FB8-CCB09A8FF8CA}" type="datetime1">
              <a:rPr lang="sv-SE" smtClean="0"/>
              <a:t>2022-05-10</a:t>
            </a:fld>
            <a:endParaRPr lang="sv-SE" dirty="0"/>
          </a:p>
        </p:txBody>
      </p:sp>
      <p:sp>
        <p:nvSpPr>
          <p:cNvPr id="5" name="Platshållare för sidfot 4"/>
          <p:cNvSpPr>
            <a:spLocks noGrp="1"/>
          </p:cNvSpPr>
          <p:nvPr>
            <p:ph type="ftr" sz="quarter" idx="3"/>
          </p:nvPr>
        </p:nvSpPr>
        <p:spPr>
          <a:xfrm>
            <a:off x="1619672" y="6525344"/>
            <a:ext cx="6552728" cy="216024"/>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sv-SE" dirty="0"/>
          </a:p>
        </p:txBody>
      </p:sp>
      <p:sp>
        <p:nvSpPr>
          <p:cNvPr id="6" name="Platshållare för bildnummer 5"/>
          <p:cNvSpPr>
            <a:spLocks noGrp="1"/>
          </p:cNvSpPr>
          <p:nvPr>
            <p:ph type="sldNum" sz="quarter" idx="4"/>
          </p:nvPr>
        </p:nvSpPr>
        <p:spPr>
          <a:xfrm>
            <a:off x="8244408" y="6525344"/>
            <a:ext cx="442392" cy="216024"/>
          </a:xfrm>
          <a:prstGeom prst="rect">
            <a:avLst/>
          </a:prstGeom>
        </p:spPr>
        <p:txBody>
          <a:bodyPr vert="horz" lIns="91440" tIns="45720" rIns="91440" bIns="45720" rtlCol="0" anchor="ctr"/>
          <a:lstStyle>
            <a:lvl1pPr algn="r">
              <a:defRPr sz="1200">
                <a:solidFill>
                  <a:schemeClr val="tx1">
                    <a:tint val="75000"/>
                  </a:schemeClr>
                </a:solidFill>
              </a:defRPr>
            </a:lvl1pPr>
          </a:lstStyle>
          <a:p>
            <a:fld id="{5574CDD1-D879-4711-AFA7-646F7FDE1243}" type="slidenum">
              <a:rPr lang="sv-SE" smtClean="0"/>
              <a:pPr/>
              <a:t>‹#›</a:t>
            </a:fld>
            <a:endParaRPr lang="sv-SE" dirty="0"/>
          </a:p>
        </p:txBody>
      </p:sp>
      <p:sp>
        <p:nvSpPr>
          <p:cNvPr id="7" name="Platshållare för rubrik 6"/>
          <p:cNvSpPr>
            <a:spLocks noGrp="1"/>
          </p:cNvSpPr>
          <p:nvPr>
            <p:ph type="title"/>
          </p:nvPr>
        </p:nvSpPr>
        <p:spPr>
          <a:xfrm>
            <a:off x="459582" y="366081"/>
            <a:ext cx="7308000" cy="792000"/>
          </a:xfrm>
          <a:prstGeom prst="rect">
            <a:avLst/>
          </a:prstGeom>
        </p:spPr>
        <p:txBody>
          <a:bodyPr vert="horz" lIns="91440" tIns="45720" rIns="91440" bIns="45720" rtlCol="0" anchor="t">
            <a:noAutofit/>
          </a:bodyPr>
          <a:lstStyle/>
          <a:p>
            <a:r>
              <a:rPr lang="sv-SE" dirty="0"/>
              <a:t>Klicka här för att ändra format</a:t>
            </a:r>
          </a:p>
        </p:txBody>
      </p:sp>
      <p:sp>
        <p:nvSpPr>
          <p:cNvPr id="8" name="Platshållare för text 7"/>
          <p:cNvSpPr>
            <a:spLocks noGrp="1"/>
          </p:cNvSpPr>
          <p:nvPr>
            <p:ph type="body" idx="1"/>
          </p:nvPr>
        </p:nvSpPr>
        <p:spPr>
          <a:xfrm>
            <a:off x="457200" y="1599875"/>
            <a:ext cx="8208000" cy="4536000"/>
          </a:xfrm>
          <a:prstGeom prst="rect">
            <a:avLst/>
          </a:prstGeom>
        </p:spPr>
        <p:txBody>
          <a:bodyPr vert="horz" lIns="91440" tIns="45720" rIns="91440" bIns="45720" rtlCol="0">
            <a:noAutofit/>
          </a:bodyPr>
          <a:lstStyle/>
          <a:p>
            <a:pPr lvl="0"/>
            <a:r>
              <a:rPr lang="sv-SE" dirty="0"/>
              <a:t>Klicka här för att ändra format på bakgrundstexten</a:t>
            </a:r>
          </a:p>
          <a:p>
            <a:pPr lvl="1"/>
            <a:r>
              <a:rPr lang="sv-SE" dirty="0"/>
              <a:t>Nivå två</a:t>
            </a:r>
          </a:p>
        </p:txBody>
      </p:sp>
    </p:spTree>
  </p:cSld>
  <p:clrMap bg1="lt1" tx1="dk1" bg2="lt2" tx2="dk2" accent1="accent1" accent2="accent2" accent3="accent3" accent4="accent4" accent5="accent5" accent6="accent6" hlink="hlink" folHlink="folHlink"/>
  <p:sldLayoutIdLst>
    <p:sldLayoutId id="2147483693" r:id="rId1"/>
    <p:sldLayoutId id="2147483696" r:id="rId2"/>
    <p:sldLayoutId id="2147483666" r:id="rId3"/>
    <p:sldLayoutId id="2147483692" r:id="rId4"/>
    <p:sldLayoutId id="2147483660" r:id="rId5"/>
    <p:sldLayoutId id="2147483695" r:id="rId6"/>
    <p:sldLayoutId id="2147483694" r:id="rId7"/>
  </p:sldLayoutIdLst>
  <p:hf sldNum="0" hdr="0" ftr="0" dt="0"/>
  <p:txStyles>
    <p:titleStyle>
      <a:lvl1pPr algn="l" defTabSz="914400" rtl="0" eaLnBrk="1" latinLnBrk="0" hangingPunct="1">
        <a:spcBef>
          <a:spcPct val="0"/>
        </a:spcBef>
        <a:buNone/>
        <a:defRPr sz="2800" b="0" kern="1200">
          <a:solidFill>
            <a:srgbClr val="326295"/>
          </a:solidFill>
          <a:latin typeface="+mj-lt"/>
          <a:ea typeface="+mj-ea"/>
          <a:cs typeface="+mj-cs"/>
        </a:defRPr>
      </a:lvl1pPr>
    </p:titleStyle>
    <p:bodyStyle>
      <a:lvl1pPr marL="265113" indent="-265113" algn="l" defTabSz="914400" rtl="0" eaLnBrk="1" latinLnBrk="0" hangingPunct="1">
        <a:spcBef>
          <a:spcPts val="600"/>
        </a:spcBef>
        <a:buClrTx/>
        <a:buFont typeface="Arial" pitchFamily="34" charset="0"/>
        <a:buChar char="•"/>
        <a:defRPr sz="2000" kern="1200">
          <a:solidFill>
            <a:schemeClr val="tx1"/>
          </a:solidFill>
          <a:latin typeface="+mn-lt"/>
          <a:ea typeface="+mn-ea"/>
          <a:cs typeface="+mn-cs"/>
        </a:defRPr>
      </a:lvl1pPr>
      <a:lvl2pPr marL="539750" indent="-274638" algn="l" defTabSz="914400" rtl="0" eaLnBrk="1" latinLnBrk="0" hangingPunct="1">
        <a:spcBef>
          <a:spcPts val="600"/>
        </a:spcBef>
        <a:buClrTx/>
        <a:buFont typeface="Arial" pitchFamily="34" charset="0"/>
        <a:buChar char="–"/>
        <a:defRPr sz="1800" kern="1200">
          <a:solidFill>
            <a:schemeClr val="tx1"/>
          </a:solidFill>
          <a:latin typeface="+mn-lt"/>
          <a:ea typeface="+mn-ea"/>
          <a:cs typeface="+mn-cs"/>
        </a:defRPr>
      </a:lvl2pPr>
      <a:lvl3pPr marL="804863" indent="-265113" algn="l" defTabSz="914400" rtl="0" eaLnBrk="1" latinLnBrk="0" hangingPunct="1">
        <a:spcBef>
          <a:spcPct val="20000"/>
        </a:spcBef>
        <a:buClrTx/>
        <a:buFont typeface="Arial" pitchFamily="34" charset="0"/>
        <a:buChar char="•"/>
        <a:defRPr sz="1800" kern="1200">
          <a:solidFill>
            <a:schemeClr val="tx1"/>
          </a:solidFill>
          <a:latin typeface="+mn-lt"/>
          <a:ea typeface="+mn-ea"/>
          <a:cs typeface="+mn-cs"/>
        </a:defRPr>
      </a:lvl3pPr>
      <a:lvl4pPr marL="1079500" indent="-274638" algn="l" defTabSz="914400" rtl="0" eaLnBrk="1" latinLnBrk="0" hangingPunct="1">
        <a:spcBef>
          <a:spcPct val="20000"/>
        </a:spcBef>
        <a:buClrTx/>
        <a:buFont typeface="Arial" pitchFamily="34" charset="0"/>
        <a:buChar char="–"/>
        <a:defRPr sz="1800" kern="1200">
          <a:solidFill>
            <a:schemeClr val="tx1"/>
          </a:solidFill>
          <a:latin typeface="+mn-lt"/>
          <a:ea typeface="+mn-ea"/>
          <a:cs typeface="+mn-cs"/>
        </a:defRPr>
      </a:lvl4pPr>
      <a:lvl5pPr marL="1344613" indent="-265113" algn="l" defTabSz="914400" rtl="0" eaLnBrk="1" latinLnBrk="0" hangingPunct="1">
        <a:spcBef>
          <a:spcPct val="20000"/>
        </a:spcBef>
        <a:buClrTx/>
        <a:buFont typeface="Arial" pitchFamily="34" charset="0"/>
        <a:buChar char="•"/>
        <a:defRPr sz="18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hyperlink" Target="https://www.afaforsakring.se/nyhetsrum/seminarier/kommande-seminarier-2022/" TargetMode="External"/><Relationship Id="rId2" Type="http://schemas.openxmlformats.org/officeDocument/2006/relationships/hyperlink" Target="https://www.afaforsakring.se/statistikrapporter"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ubrik 9"/>
          <p:cNvSpPr>
            <a:spLocks noGrp="1"/>
          </p:cNvSpPr>
          <p:nvPr>
            <p:ph type="title"/>
          </p:nvPr>
        </p:nvSpPr>
        <p:spPr/>
        <p:txBody>
          <a:bodyPr/>
          <a:lstStyle/>
          <a:p>
            <a:r>
              <a:rPr lang="sv-SE" dirty="0" err="1"/>
              <a:t>Afa</a:t>
            </a:r>
            <a:r>
              <a:rPr lang="sv-SE" dirty="0"/>
              <a:t> Försäkrings skadestatistik</a:t>
            </a:r>
          </a:p>
        </p:txBody>
      </p:sp>
      <p:sp>
        <p:nvSpPr>
          <p:cNvPr id="11" name="Platshållare för text 10"/>
          <p:cNvSpPr>
            <a:spLocks noGrp="1"/>
          </p:cNvSpPr>
          <p:nvPr>
            <p:ph type="body" sz="quarter" idx="13"/>
          </p:nvPr>
        </p:nvSpPr>
        <p:spPr/>
        <p:txBody>
          <a:bodyPr/>
          <a:lstStyle/>
          <a:p>
            <a:r>
              <a:rPr lang="sv-SE" dirty="0"/>
              <a:t>Vid sidan om IA-systemet</a:t>
            </a:r>
          </a:p>
          <a:p>
            <a:endParaRPr lang="sv-SE" dirty="0"/>
          </a:p>
          <a:p>
            <a:r>
              <a:rPr lang="sv-SE" dirty="0"/>
              <a:t>Anna Weigelt, chef Analysavdelningen</a:t>
            </a:r>
          </a:p>
        </p:txBody>
      </p:sp>
    </p:spTree>
    <p:extLst>
      <p:ext uri="{BB962C8B-B14F-4D97-AF65-F5344CB8AC3E}">
        <p14:creationId xmlns:p14="http://schemas.microsoft.com/office/powerpoint/2010/main" val="2081375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title"/>
          </p:nvPr>
        </p:nvSpPr>
        <p:spPr>
          <a:xfrm>
            <a:off x="457200" y="361319"/>
            <a:ext cx="7283450" cy="792000"/>
          </a:xfrm>
        </p:spPr>
        <p:txBody>
          <a:bodyPr wrap="square" anchor="t">
            <a:normAutofit fontScale="90000"/>
          </a:bodyPr>
          <a:lstStyle/>
          <a:p>
            <a:pPr>
              <a:lnSpc>
                <a:spcPct val="90000"/>
              </a:lnSpc>
            </a:pPr>
            <a:r>
              <a:rPr lang="sv-SE" sz="2400"/>
              <a:t>Kollektivavtalade förmåner </a:t>
            </a:r>
            <a:r>
              <a:rPr lang="sv-SE" sz="2400" dirty="0"/>
              <a:t>inom olika avtalsområden</a:t>
            </a:r>
            <a:br>
              <a:rPr lang="sv-SE" sz="2400" dirty="0"/>
            </a:br>
            <a:endParaRPr lang="sv-SE" sz="2400" dirty="0"/>
          </a:p>
        </p:txBody>
      </p:sp>
      <p:pic>
        <p:nvPicPr>
          <p:cNvPr id="4" name="Bildobjekt 3">
            <a:extLst>
              <a:ext uri="{FF2B5EF4-FFF2-40B4-BE49-F238E27FC236}">
                <a16:creationId xmlns:a16="http://schemas.microsoft.com/office/drawing/2014/main" id="{30ABED7C-7B2D-49FC-935F-BFD7783B67FA}"/>
              </a:ext>
            </a:extLst>
          </p:cNvPr>
          <p:cNvPicPr>
            <a:picLocks noChangeAspect="1"/>
          </p:cNvPicPr>
          <p:nvPr/>
        </p:nvPicPr>
        <p:blipFill>
          <a:blip r:embed="rId3" cstate="email">
            <a:extLst>
              <a:ext uri="{28A0092B-C50C-407E-A947-70E740481C1C}">
                <a14:useLocalDpi xmlns:a14="http://schemas.microsoft.com/office/drawing/2010/main" val="0"/>
              </a:ext>
            </a:extLst>
          </a:blip>
          <a:stretch>
            <a:fillRect/>
          </a:stretch>
        </p:blipFill>
        <p:spPr>
          <a:xfrm>
            <a:off x="600907" y="1595907"/>
            <a:ext cx="7923144" cy="4536000"/>
          </a:xfrm>
          <a:prstGeom prst="rect">
            <a:avLst/>
          </a:prstGeom>
          <a:noFill/>
        </p:spPr>
      </p:pic>
      <p:sp>
        <p:nvSpPr>
          <p:cNvPr id="47" name="Rektangel 46">
            <a:hlinkClick r:id="" action="ppaction://noaction"/>
          </p:cNvPr>
          <p:cNvSpPr/>
          <p:nvPr/>
        </p:nvSpPr>
        <p:spPr>
          <a:xfrm>
            <a:off x="7902370" y="143635"/>
            <a:ext cx="900100" cy="81009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Tree>
    <p:extLst>
      <p:ext uri="{BB962C8B-B14F-4D97-AF65-F5344CB8AC3E}">
        <p14:creationId xmlns:p14="http://schemas.microsoft.com/office/powerpoint/2010/main" val="37738342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Bildobjekt 3">
            <a:extLst>
              <a:ext uri="{FF2B5EF4-FFF2-40B4-BE49-F238E27FC236}">
                <a16:creationId xmlns:a16="http://schemas.microsoft.com/office/drawing/2014/main" id="{5122ABC2-185B-4652-B904-48B8DC1F1F96}"/>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061" y="857252"/>
            <a:ext cx="9135878" cy="5143499"/>
          </a:xfrm>
          <a:prstGeom prst="rect">
            <a:avLst/>
          </a:prstGeom>
        </p:spPr>
      </p:pic>
    </p:spTree>
    <p:extLst>
      <p:ext uri="{BB962C8B-B14F-4D97-AF65-F5344CB8AC3E}">
        <p14:creationId xmlns:p14="http://schemas.microsoft.com/office/powerpoint/2010/main" val="28168748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9F77E99-387E-46DC-9125-46BCFA8947BD}"/>
              </a:ext>
            </a:extLst>
          </p:cNvPr>
          <p:cNvSpPr>
            <a:spLocks noGrp="1"/>
          </p:cNvSpPr>
          <p:nvPr>
            <p:ph type="title"/>
          </p:nvPr>
        </p:nvSpPr>
        <p:spPr/>
        <p:txBody>
          <a:bodyPr/>
          <a:lstStyle/>
          <a:p>
            <a:r>
              <a:rPr lang="sv-SE" dirty="0" err="1"/>
              <a:t>Afa</a:t>
            </a:r>
            <a:r>
              <a:rPr lang="sv-SE" dirty="0"/>
              <a:t> försäkrings offentliga statistik</a:t>
            </a:r>
          </a:p>
        </p:txBody>
      </p:sp>
      <p:sp>
        <p:nvSpPr>
          <p:cNvPr id="3" name="Platshållare för innehåll 2">
            <a:extLst>
              <a:ext uri="{FF2B5EF4-FFF2-40B4-BE49-F238E27FC236}">
                <a16:creationId xmlns:a16="http://schemas.microsoft.com/office/drawing/2014/main" id="{F77C719A-9DD7-4F52-8928-2DCEB4030AA1}"/>
              </a:ext>
            </a:extLst>
          </p:cNvPr>
          <p:cNvSpPr>
            <a:spLocks noGrp="1"/>
          </p:cNvSpPr>
          <p:nvPr>
            <p:ph sz="quarter" idx="13"/>
          </p:nvPr>
        </p:nvSpPr>
        <p:spPr/>
        <p:txBody>
          <a:bodyPr/>
          <a:lstStyle/>
          <a:p>
            <a:r>
              <a:rPr lang="sv-SE" dirty="0"/>
              <a:t>Innehåller huvudsakligen statistik från </a:t>
            </a:r>
            <a:r>
              <a:rPr lang="sv-SE" b="1" dirty="0"/>
              <a:t>arbetsskadeförsäkringen</a:t>
            </a:r>
            <a:r>
              <a:rPr lang="sv-SE" dirty="0"/>
              <a:t> och </a:t>
            </a:r>
            <a:r>
              <a:rPr lang="sv-SE" b="1" dirty="0"/>
              <a:t>sjukförsäkringen</a:t>
            </a:r>
          </a:p>
          <a:p>
            <a:r>
              <a:rPr lang="sv-SE" dirty="0"/>
              <a:t>Tillgänglig för alla</a:t>
            </a:r>
          </a:p>
          <a:p>
            <a:r>
              <a:rPr lang="sv-SE" dirty="0"/>
              <a:t>Möjligt att prenumerera på statistikrapporter</a:t>
            </a:r>
          </a:p>
          <a:p>
            <a:pPr marL="0" indent="0">
              <a:buNone/>
            </a:pPr>
            <a:endParaRPr lang="sv-SE" dirty="0"/>
          </a:p>
          <a:p>
            <a:pPr marL="0" indent="0">
              <a:buNone/>
            </a:pPr>
            <a:r>
              <a:rPr lang="sv-SE" dirty="0">
                <a:hlinkClick r:id="rId2"/>
              </a:rPr>
              <a:t>https://www.afaforsakring.se/statistikrapporter</a:t>
            </a:r>
            <a:endParaRPr lang="sv-SE" dirty="0"/>
          </a:p>
          <a:p>
            <a:pPr marL="0" indent="0">
              <a:buNone/>
            </a:pPr>
            <a:endParaRPr lang="sv-SE" dirty="0"/>
          </a:p>
          <a:p>
            <a:r>
              <a:rPr lang="sv-SE" dirty="0"/>
              <a:t>Möjlighet att ta del av inspelade seminarier</a:t>
            </a:r>
          </a:p>
          <a:p>
            <a:pPr marL="0" indent="0">
              <a:buNone/>
            </a:pPr>
            <a:r>
              <a:rPr lang="sv-SE" dirty="0">
                <a:hlinkClick r:id="rId3"/>
              </a:rPr>
              <a:t>Seminarier 2022 - </a:t>
            </a:r>
            <a:r>
              <a:rPr lang="sv-SE" dirty="0" err="1">
                <a:hlinkClick r:id="rId3"/>
              </a:rPr>
              <a:t>Afa</a:t>
            </a:r>
            <a:r>
              <a:rPr lang="sv-SE" dirty="0">
                <a:hlinkClick r:id="rId3"/>
              </a:rPr>
              <a:t> Försäkring (afaforsakring.se)</a:t>
            </a:r>
            <a:endParaRPr lang="sv-SE" dirty="0"/>
          </a:p>
        </p:txBody>
      </p:sp>
    </p:spTree>
    <p:extLst>
      <p:ext uri="{BB962C8B-B14F-4D97-AF65-F5344CB8AC3E}">
        <p14:creationId xmlns:p14="http://schemas.microsoft.com/office/powerpoint/2010/main" val="9960756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2F7251A8-B085-4D54-8CBB-EAD31EEC250F}"/>
              </a:ext>
            </a:extLst>
          </p:cNvPr>
          <p:cNvSpPr>
            <a:spLocks noGrp="1"/>
          </p:cNvSpPr>
          <p:nvPr>
            <p:ph type="title"/>
          </p:nvPr>
        </p:nvSpPr>
        <p:spPr/>
        <p:txBody>
          <a:bodyPr/>
          <a:lstStyle/>
          <a:p>
            <a:r>
              <a:rPr lang="sv-SE" sz="2600" dirty="0"/>
              <a:t>Vanligaste orsakerna till </a:t>
            </a:r>
            <a:r>
              <a:rPr lang="sv-SE" sz="2600" i="1" dirty="0"/>
              <a:t>allvarliga</a:t>
            </a:r>
            <a:r>
              <a:rPr lang="sv-SE" sz="2600" dirty="0"/>
              <a:t> arbetsolyckor 2018-2019</a:t>
            </a:r>
          </a:p>
        </p:txBody>
      </p:sp>
      <p:graphicFrame>
        <p:nvGraphicFramePr>
          <p:cNvPr id="9" name="Platshållare för innehåll 8">
            <a:extLst>
              <a:ext uri="{FF2B5EF4-FFF2-40B4-BE49-F238E27FC236}">
                <a16:creationId xmlns:a16="http://schemas.microsoft.com/office/drawing/2014/main" id="{80C9295E-193B-4287-9747-60DD6CC475E9}"/>
              </a:ext>
            </a:extLst>
          </p:cNvPr>
          <p:cNvGraphicFramePr>
            <a:graphicFrameLocks noGrp="1"/>
          </p:cNvGraphicFramePr>
          <p:nvPr>
            <p:ph sz="quarter" idx="13"/>
          </p:nvPr>
        </p:nvGraphicFramePr>
        <p:xfrm>
          <a:off x="107504" y="1916833"/>
          <a:ext cx="8928992" cy="3895055"/>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0272799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ubrik 3"/>
          <p:cNvSpPr>
            <a:spLocks noGrp="1"/>
          </p:cNvSpPr>
          <p:nvPr>
            <p:ph type="title"/>
          </p:nvPr>
        </p:nvSpPr>
        <p:spPr/>
        <p:txBody>
          <a:bodyPr/>
          <a:lstStyle/>
          <a:p>
            <a:endParaRPr lang="sv-SE" dirty="0"/>
          </a:p>
        </p:txBody>
      </p:sp>
      <p:sp>
        <p:nvSpPr>
          <p:cNvPr id="5" name="Platshållare för innehåll 4"/>
          <p:cNvSpPr>
            <a:spLocks noGrp="1"/>
          </p:cNvSpPr>
          <p:nvPr>
            <p:ph sz="quarter" idx="13"/>
          </p:nvPr>
        </p:nvSpPr>
        <p:spPr/>
        <p:txBody>
          <a:bodyPr/>
          <a:lstStyle/>
          <a:p>
            <a:r>
              <a:rPr lang="sv-SE" dirty="0"/>
              <a:t>Endast arbetsmarknadens parter och forskare kan beställa specialutsökningar ur databasen.</a:t>
            </a:r>
          </a:p>
          <a:p>
            <a:endParaRPr lang="sv-SE" dirty="0"/>
          </a:p>
          <a:p>
            <a:endParaRPr lang="sv-SE" dirty="0"/>
          </a:p>
        </p:txBody>
      </p:sp>
    </p:spTree>
    <p:extLst>
      <p:ext uri="{BB962C8B-B14F-4D97-AF65-F5344CB8AC3E}">
        <p14:creationId xmlns:p14="http://schemas.microsoft.com/office/powerpoint/2010/main" val="27583470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3120C9D2-D032-479B-964D-50961E22E02E}"/>
              </a:ext>
            </a:extLst>
          </p:cNvPr>
          <p:cNvSpPr>
            <a:spLocks noGrp="1"/>
          </p:cNvSpPr>
          <p:nvPr>
            <p:ph type="title"/>
          </p:nvPr>
        </p:nvSpPr>
        <p:spPr/>
        <p:txBody>
          <a:bodyPr/>
          <a:lstStyle/>
          <a:p>
            <a:r>
              <a:rPr lang="sv-SE" dirty="0"/>
              <a:t>Tack för att ni lyssnade</a:t>
            </a:r>
          </a:p>
        </p:txBody>
      </p:sp>
      <p:sp>
        <p:nvSpPr>
          <p:cNvPr id="3" name="Platshållare för innehåll 2">
            <a:extLst>
              <a:ext uri="{FF2B5EF4-FFF2-40B4-BE49-F238E27FC236}">
                <a16:creationId xmlns:a16="http://schemas.microsoft.com/office/drawing/2014/main" id="{D85A9B4D-108D-4CA4-9880-BCBCF30C810E}"/>
              </a:ext>
            </a:extLst>
          </p:cNvPr>
          <p:cNvSpPr>
            <a:spLocks noGrp="1"/>
          </p:cNvSpPr>
          <p:nvPr>
            <p:ph sz="quarter" idx="13"/>
          </p:nvPr>
        </p:nvSpPr>
        <p:spPr/>
        <p:txBody>
          <a:bodyPr/>
          <a:lstStyle/>
          <a:p>
            <a:pPr marL="0" indent="0">
              <a:buNone/>
            </a:pPr>
            <a:r>
              <a:rPr lang="sv-SE" dirty="0"/>
              <a:t>anna.weigelt@afaforsakring.se</a:t>
            </a:r>
          </a:p>
        </p:txBody>
      </p:sp>
    </p:spTree>
    <p:extLst>
      <p:ext uri="{BB962C8B-B14F-4D97-AF65-F5344CB8AC3E}">
        <p14:creationId xmlns:p14="http://schemas.microsoft.com/office/powerpoint/2010/main" val="2106573353"/>
      </p:ext>
    </p:extLst>
  </p:cSld>
  <p:clrMapOvr>
    <a:masterClrMapping/>
  </p:clrMapOvr>
</p:sld>
</file>

<file path=ppt/theme/theme1.xml><?xml version="1.0" encoding="utf-8"?>
<a:theme xmlns:a="http://schemas.openxmlformats.org/drawingml/2006/main" name="Blank">
  <a:themeElements>
    <a:clrScheme name="AFA Försäkring_ny">
      <a:dk1>
        <a:srgbClr val="000000"/>
      </a:dk1>
      <a:lt1>
        <a:srgbClr val="FFFFFF"/>
      </a:lt1>
      <a:dk2>
        <a:srgbClr val="000000"/>
      </a:dk2>
      <a:lt2>
        <a:srgbClr val="808080"/>
      </a:lt2>
      <a:accent1>
        <a:srgbClr val="21578A"/>
      </a:accent1>
      <a:accent2>
        <a:srgbClr val="5C7F92"/>
      </a:accent2>
      <a:accent3>
        <a:srgbClr val="CCE2DD"/>
      </a:accent3>
      <a:accent4>
        <a:srgbClr val="FF9E71"/>
      </a:accent4>
      <a:accent5>
        <a:srgbClr val="EFCB65"/>
      </a:accent5>
      <a:accent6>
        <a:srgbClr val="6A8A7F"/>
      </a:accent6>
      <a:hlink>
        <a:srgbClr val="21578A"/>
      </a:hlink>
      <a:folHlink>
        <a:srgbClr val="CCE2DD"/>
      </a:folHlink>
    </a:clrScheme>
    <a:fontScheme name="AFA Försäkring">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Blank.potm" id="{F0B99136-AC3C-4E50-B4AB-238FDB45618C}" vid="{AFC1DCC8-FBC0-44FE-A247-0EEFEBE0966E}"/>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kument" ma:contentTypeID="0x010100296933F1A8ED7C4BA35EEF915BC6F9AE" ma:contentTypeVersion="11" ma:contentTypeDescription="Skapa ett nytt dokument." ma:contentTypeScope="" ma:versionID="717c96e051fec665f53223a87c693f08">
  <xsd:schema xmlns:xsd="http://www.w3.org/2001/XMLSchema" xmlns:xs="http://www.w3.org/2001/XMLSchema" xmlns:p="http://schemas.microsoft.com/office/2006/metadata/properties" xmlns:ns2="b2223218-d662-48b0-8ffe-873d9d9ab439" targetNamespace="http://schemas.microsoft.com/office/2006/metadata/properties" ma:root="true" ma:fieldsID="5b25a41ca2c0871f5d49aa6d5bfaca6b" ns2:_="">
    <xsd:import namespace="b2223218-d662-48b0-8ffe-873d9d9ab439"/>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AutoKeyPoints" minOccurs="0"/>
                <xsd:element ref="ns2:MediaServiceKeyPoints" minOccurs="0"/>
                <xsd:element ref="ns2:MediaServiceLocation"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2223218-d662-48b0-8ffe-873d9d9ab4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F202B354-1E71-456E-9AA7-B95896802BD1}"/>
</file>

<file path=customXml/itemProps2.xml><?xml version="1.0" encoding="utf-8"?>
<ds:datastoreItem xmlns:ds="http://schemas.openxmlformats.org/officeDocument/2006/customXml" ds:itemID="{CF67EDE0-7483-41AB-9479-3562689E5609}"/>
</file>

<file path=customXml/itemProps3.xml><?xml version="1.0" encoding="utf-8"?>
<ds:datastoreItem xmlns:ds="http://schemas.openxmlformats.org/officeDocument/2006/customXml" ds:itemID="{2FBD855B-F7BD-428A-B75B-A29721298A63}"/>
</file>

<file path=docProps/app.xml><?xml version="1.0" encoding="utf-8"?>
<Properties xmlns="http://schemas.openxmlformats.org/officeDocument/2006/extended-properties" xmlns:vt="http://schemas.openxmlformats.org/officeDocument/2006/docPropsVTypes">
  <Template>blank</Template>
  <TotalTime>69</TotalTime>
  <Words>458</Words>
  <Application>Microsoft Office PowerPoint</Application>
  <PresentationFormat>Bildspel på skärmen (4:3)</PresentationFormat>
  <Paragraphs>54</Paragraphs>
  <Slides>7</Slides>
  <Notes>2</Notes>
  <HiddenSlides>0</HiddenSlides>
  <MMClips>0</MMClips>
  <ScaleCrop>false</ScaleCrop>
  <HeadingPairs>
    <vt:vector size="6" baseType="variant">
      <vt:variant>
        <vt:lpstr>Använt teckensnitt</vt:lpstr>
      </vt:variant>
      <vt:variant>
        <vt:i4>2</vt:i4>
      </vt:variant>
      <vt:variant>
        <vt:lpstr>Tema</vt:lpstr>
      </vt:variant>
      <vt:variant>
        <vt:i4>1</vt:i4>
      </vt:variant>
      <vt:variant>
        <vt:lpstr>Bildrubriker</vt:lpstr>
      </vt:variant>
      <vt:variant>
        <vt:i4>7</vt:i4>
      </vt:variant>
    </vt:vector>
  </HeadingPairs>
  <TitlesOfParts>
    <vt:vector size="10" baseType="lpstr">
      <vt:lpstr>Arial</vt:lpstr>
      <vt:lpstr>Calibri</vt:lpstr>
      <vt:lpstr>Blank</vt:lpstr>
      <vt:lpstr>Afa Försäkrings skadestatistik</vt:lpstr>
      <vt:lpstr>Kollektivavtalade förmåner inom olika avtalsområden </vt:lpstr>
      <vt:lpstr>PowerPoint-presentation</vt:lpstr>
      <vt:lpstr>Afa försäkrings offentliga statistik</vt:lpstr>
      <vt:lpstr>Vanligaste orsakerna till allvarliga arbetsolyckor 2018-2019</vt:lpstr>
      <vt:lpstr>PowerPoint-presentation</vt:lpstr>
      <vt:lpstr>Tack för att ni lyssnade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Afa Försäkrings skadestatistik</dc:title>
  <dc:creator>Weigelt Anna</dc:creator>
  <cp:lastModifiedBy>Weigelt Anna</cp:lastModifiedBy>
  <cp:revision>3</cp:revision>
  <cp:lastPrinted>2012-05-14T05:23:46Z</cp:lastPrinted>
  <dcterms:created xsi:type="dcterms:W3CDTF">2022-04-28T10:33:58Z</dcterms:created>
  <dcterms:modified xsi:type="dcterms:W3CDTF">2022-05-10T06:55:02Z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0x010100296933F1A8ED7C4BA35EEF915BC6F9AE</vt:lpwstr>
  </property>
</Properties>
</file>